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2"/>
    <p:sldId id="410" r:id="rId3"/>
    <p:sldId id="269" r:id="rId4"/>
    <p:sldId id="467" r:id="rId5"/>
    <p:sldId id="411" r:id="rId6"/>
    <p:sldId id="412" r:id="rId7"/>
    <p:sldId id="413" r:id="rId8"/>
    <p:sldId id="270" r:id="rId9"/>
    <p:sldId id="372" r:id="rId10"/>
    <p:sldId id="373" r:id="rId11"/>
    <p:sldId id="416" r:id="rId12"/>
    <p:sldId id="415" r:id="rId13"/>
    <p:sldId id="441" r:id="rId14"/>
    <p:sldId id="417" r:id="rId15"/>
    <p:sldId id="425" r:id="rId16"/>
    <p:sldId id="427" r:id="rId17"/>
    <p:sldId id="426" r:id="rId18"/>
    <p:sldId id="418" r:id="rId19"/>
    <p:sldId id="419" r:id="rId20"/>
    <p:sldId id="421" r:id="rId21"/>
    <p:sldId id="422" r:id="rId22"/>
    <p:sldId id="424" r:id="rId23"/>
    <p:sldId id="423" r:id="rId24"/>
    <p:sldId id="430" r:id="rId25"/>
    <p:sldId id="428" r:id="rId26"/>
    <p:sldId id="399" r:id="rId27"/>
    <p:sldId id="431" r:id="rId28"/>
    <p:sldId id="432" r:id="rId29"/>
    <p:sldId id="466" r:id="rId30"/>
    <p:sldId id="433" r:id="rId31"/>
    <p:sldId id="434" r:id="rId32"/>
    <p:sldId id="318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804"/>
    <a:srgbClr val="BF6301"/>
    <a:srgbClr val="FF3300"/>
    <a:srgbClr val="3333FF"/>
    <a:srgbClr val="0033CC"/>
    <a:srgbClr val="800000"/>
    <a:srgbClr val="CC0000"/>
    <a:srgbClr val="FF0066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11"/>
  </p:normalViewPr>
  <p:slideViewPr>
    <p:cSldViewPr showGuides="1">
      <p:cViewPr varScale="1">
        <p:scale>
          <a:sx n="109" d="100"/>
          <a:sy n="109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pPr eaLnBrk="1" hangingPunct="1"/>
            <a:endParaRPr lang="zh-CN"/>
          </a:p>
        </p:txBody>
      </p:sp>
      <p:sp>
        <p:nvSpPr>
          <p:cNvPr id="3074" name="Rectangle 3"/>
          <p:cNvSpPr>
            <a:spLocks noGrp="1"/>
          </p:cNvSpPr>
          <p:nvPr>
            <p:ph type="body"/>
          </p:nvPr>
        </p:nvSpPr>
        <p:spPr/>
        <p:txBody>
          <a:bodyPr wrap="square" anchor="t"/>
          <a:lstStyle/>
          <a:p>
            <a:pPr eaLnBrk="1" hangingPunct="1"/>
            <a:endParaRPr lang="zh-CN"/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3810"/>
            <a:ext cx="9212580" cy="6974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"/>
            <a:ext cx="3810000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8" descr="大堂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76200"/>
            <a:ext cx="3810000" cy="259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架空层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743200"/>
            <a:ext cx="3581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2728913"/>
            <a:ext cx="3714750" cy="283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11"/>
          <p:cNvSpPr txBox="1"/>
          <p:nvPr/>
        </p:nvSpPr>
        <p:spPr>
          <a:xfrm>
            <a:off x="0" y="5595938"/>
            <a:ext cx="9144000" cy="1262062"/>
          </a:xfrm>
          <a:prstGeom prst="rect">
            <a:avLst/>
          </a:prstGeom>
          <a:solidFill>
            <a:srgbClr val="660033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项目拥有上千平米的景观泳池，不用出海就可以畅游天际；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超五星级豪华会所，可以是您的会客厅，可以是您的咖啡厅，也可以是您的阅览室，还可以是您的健身房；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欧式风情步行街，可以让您足不出户便可感觉浓郁的异国购物风情；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架空层泛会所，不论是烈日还是雨天，都可以成为一家人休闲娱乐的场所。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_meitu_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35" y="1270"/>
            <a:ext cx="916432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1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688"/>
            <a:ext cx="9144000" cy="3008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9"/>
          <p:cNvSpPr/>
          <p:nvPr/>
        </p:nvSpPr>
        <p:spPr>
          <a:xfrm>
            <a:off x="0" y="2971800"/>
            <a:ext cx="9144000" cy="91440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zh-CN" altLang="en-US" sz="4800" b="1" i="1" u="none" strike="noStrike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1" charset="-122"/>
                <a:cs typeface="+mn-cs"/>
                <a:sym typeface="+mn-ea"/>
              </a:rPr>
              <a:t>以庄园的名义荣耀家族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>
              <a:alpha val="87000"/>
            </a:srgb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/>
          </p:nvPr>
        </p:nvSpPr>
        <p:spPr>
          <a:xfrm>
            <a:off x="990600" y="2362200"/>
            <a:ext cx="6889750" cy="1074738"/>
          </a:xfrm>
        </p:spPr>
        <p:txBody>
          <a:bodyPr wrap="square" anchor="t"/>
          <a:lstStyle/>
          <a:p>
            <a:pPr algn="ctr" eaLnBrk="1" hangingPunct="1">
              <a:buNone/>
            </a:pPr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</a:rPr>
              <a:t>项目品质篇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51275"/>
            <a:ext cx="7315200" cy="300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16" descr="J:\塞纳照片\8_meitu_10.jpg8_meitu_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918" y="381000"/>
            <a:ext cx="8762365" cy="246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17"/>
          <p:cNvSpPr txBox="1"/>
          <p:nvPr/>
        </p:nvSpPr>
        <p:spPr>
          <a:xfrm>
            <a:off x="0" y="27432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虽然这些品牌比普通品牌高出</a:t>
            </a:r>
            <a:r>
              <a:rPr lang="en-US" altLang="x-none" sz="3600" b="1" i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20%</a:t>
            </a:r>
            <a:r>
              <a:rPr lang="zh-CN" altLang="en-US" sz="3600" b="1" i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甚至</a:t>
            </a:r>
            <a:r>
              <a:rPr lang="en-US" altLang="x-none" sz="3600" b="1" i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50%</a:t>
            </a:r>
            <a:r>
              <a:rPr lang="zh-CN" altLang="en-US" sz="3600" b="1" i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的价格，但是我们仍然坚持打造最好的品质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010400" cy="5021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0772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077200" cy="486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2286000"/>
            <a:ext cx="6657975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0500"/>
            <a:ext cx="6477000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5" y="60325"/>
            <a:ext cx="4539615" cy="679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963" y="0"/>
            <a:ext cx="45672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"/>
            <a:ext cx="5029200" cy="678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262188"/>
            <a:ext cx="5772150" cy="233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4675"/>
            <a:ext cx="8382000" cy="498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2388"/>
            <a:ext cx="6400800" cy="675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>
              <a:alpha val="87000"/>
            </a:srgb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/>
          </p:nvPr>
        </p:nvSpPr>
        <p:spPr>
          <a:xfrm>
            <a:off x="990600" y="2362200"/>
            <a:ext cx="6889750" cy="1074738"/>
          </a:xfrm>
        </p:spPr>
        <p:txBody>
          <a:bodyPr wrap="square" anchor="t"/>
          <a:lstStyle/>
          <a:p>
            <a:pPr algn="ctr" eaLnBrk="1" hangingPunct="1">
              <a:buNone/>
            </a:pPr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</a:rPr>
              <a:t>项目户型篇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8839200" cy="227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Text Box 5"/>
          <p:cNvSpPr txBox="1"/>
          <p:nvPr/>
        </p:nvSpPr>
        <p:spPr>
          <a:xfrm>
            <a:off x="457200" y="2438400"/>
            <a:ext cx="78251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i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错过金艺</a:t>
            </a:r>
            <a:r>
              <a:rPr lang="en-US" altLang="x-none" sz="4000" b="1" i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r>
              <a:rPr lang="zh-CN" altLang="en-US" sz="4000" b="1" i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塞纳庄园二期，可能您再也找不到这样的户型产品</a:t>
            </a:r>
          </a:p>
        </p:txBody>
      </p:sp>
      <p:pic>
        <p:nvPicPr>
          <p:cNvPr id="27651" name="Picture 6" descr="J:\塞纳照片\9_meitu_11.jpg9_meitu_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918" y="3955257"/>
            <a:ext cx="7922895" cy="2541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6"/>
          <p:cNvSpPr txBox="1"/>
          <p:nvPr/>
        </p:nvSpPr>
        <p:spPr>
          <a:xfrm>
            <a:off x="381000" y="990600"/>
            <a:ext cx="2438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x-none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 descr="img027_meitu_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" y="151130"/>
            <a:ext cx="1089025" cy="6556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25515" y="1089660"/>
            <a:ext cx="2540000" cy="4107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户型：</a:t>
            </a:r>
            <a:r>
              <a:rPr lang="en-US" altLang="zh-CN" b="1" dirty="0">
                <a:sym typeface="+mn-ea"/>
              </a:rPr>
              <a:t>1</a:t>
            </a:r>
            <a:r>
              <a:rPr lang="en-US" altLang="x-none" b="1" dirty="0">
                <a:sym typeface="+mn-ea"/>
              </a:rPr>
              <a:t>2</a:t>
            </a:r>
            <a:r>
              <a:rPr lang="zh-CN" altLang="en-US" b="1" dirty="0">
                <a:sym typeface="+mn-ea"/>
              </a:rPr>
              <a:t>幢</a:t>
            </a:r>
            <a:r>
              <a:rPr lang="en-US" altLang="zh-CN" b="1" dirty="0">
                <a:sym typeface="+mn-ea"/>
              </a:rPr>
              <a:t>A1</a:t>
            </a:r>
            <a:r>
              <a:rPr lang="zh-CN" altLang="en-US" b="1" dirty="0">
                <a:sym typeface="+mn-ea"/>
              </a:rPr>
              <a:t>户型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三房二厅二卫二阳台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建筑面积：</a:t>
            </a:r>
            <a:r>
              <a:rPr lang="en-US" altLang="x-none" b="1" dirty="0">
                <a:sym typeface="+mn-ea"/>
              </a:rPr>
              <a:t>120.44㎡</a:t>
            </a:r>
            <a:endParaRPr lang="en-US" altLang="x-none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精心三房设计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超大面积客厅与餐厅畅达相连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明朗飘窗，打造豪华舒适空间</a:t>
            </a:r>
            <a:endParaRPr lang="zh-CN" altLang="en-US"/>
          </a:p>
        </p:txBody>
      </p:sp>
      <p:sp>
        <p:nvSpPr>
          <p:cNvPr id="31746" name="AutoShape 2"/>
          <p:cNvSpPr/>
          <p:nvPr/>
        </p:nvSpPr>
        <p:spPr>
          <a:xfrm>
            <a:off x="6025515" y="216554"/>
            <a:ext cx="2209800" cy="51018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塞纳二期户型图</a:t>
            </a:r>
            <a:r>
              <a:rPr lang="en-US" altLang="zh-CN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：</a:t>
            </a:r>
            <a:endParaRPr lang="zh-CN" altLang="en-US" sz="2000" b="1" dirty="0">
              <a:solidFill>
                <a:srgbClr val="FFFF00"/>
              </a:solidFill>
              <a:latin typeface="华文细黑" panose="0201060004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A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125" y="4445"/>
            <a:ext cx="4606290" cy="669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3174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027_meitu_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" y="151130"/>
            <a:ext cx="1089025" cy="65563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98870" y="1167130"/>
            <a:ext cx="2540000" cy="4107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户型：</a:t>
            </a:r>
            <a:r>
              <a:rPr lang="en-US" altLang="zh-CN" b="1" dirty="0">
                <a:sym typeface="+mn-ea"/>
              </a:rPr>
              <a:t>1</a:t>
            </a:r>
            <a:r>
              <a:rPr lang="en-US" altLang="x-none" b="1" dirty="0">
                <a:sym typeface="+mn-ea"/>
              </a:rPr>
              <a:t>2</a:t>
            </a:r>
            <a:r>
              <a:rPr lang="zh-CN" altLang="en-US" b="1" dirty="0">
                <a:sym typeface="+mn-ea"/>
              </a:rPr>
              <a:t>幢</a:t>
            </a:r>
            <a:r>
              <a:rPr lang="en-US" altLang="zh-CN" b="1" dirty="0">
                <a:sym typeface="+mn-ea"/>
              </a:rPr>
              <a:t>A2</a:t>
            </a:r>
            <a:r>
              <a:rPr lang="zh-CN" altLang="en-US" b="1" dirty="0">
                <a:sym typeface="+mn-ea"/>
              </a:rPr>
              <a:t>户型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三房二厅二卫二阳台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建筑面积：</a:t>
            </a:r>
            <a:r>
              <a:rPr lang="en-US" altLang="x-none" b="1" dirty="0">
                <a:sym typeface="+mn-ea"/>
              </a:rPr>
              <a:t>115.05㎡</a:t>
            </a:r>
            <a:endParaRPr lang="en-US" altLang="x-none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精心三房设计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超大面积客厅与餐厅畅达相连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明朗飘窗，打造豪华舒适空间</a:t>
            </a:r>
            <a:endParaRPr lang="zh-CN" altLang="en-US"/>
          </a:p>
        </p:txBody>
      </p:sp>
      <p:sp>
        <p:nvSpPr>
          <p:cNvPr id="31746" name="AutoShape 2"/>
          <p:cNvSpPr/>
          <p:nvPr/>
        </p:nvSpPr>
        <p:spPr>
          <a:xfrm>
            <a:off x="6198870" y="269403"/>
            <a:ext cx="2209800" cy="51370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塞纳二期户型图</a:t>
            </a:r>
            <a:r>
              <a:rPr lang="en-US" altLang="zh-CN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：</a:t>
            </a:r>
            <a:endParaRPr lang="zh-CN" altLang="en-US" sz="2000" b="1" dirty="0">
              <a:solidFill>
                <a:srgbClr val="FFFF00"/>
              </a:solidFill>
              <a:latin typeface="华文细黑" panose="0201060004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370" y="150495"/>
            <a:ext cx="4486910" cy="665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/>
          <p:nvPr/>
        </p:nvSpPr>
        <p:spPr>
          <a:xfrm>
            <a:off x="6025515" y="151149"/>
            <a:ext cx="2209800" cy="51018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塞纳二期户型图</a:t>
            </a:r>
            <a:r>
              <a:rPr lang="en-US" altLang="zh-CN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：</a:t>
            </a:r>
            <a:endParaRPr lang="zh-CN" altLang="en-US" sz="2000" b="1" dirty="0">
              <a:solidFill>
                <a:srgbClr val="FFFF00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6025515" y="947420"/>
            <a:ext cx="2590800" cy="41078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户型：</a:t>
            </a:r>
            <a:r>
              <a:rPr lang="en-US" altLang="zh-CN" sz="1800" b="1" dirty="0">
                <a:solidFill>
                  <a:schemeClr val="tx1"/>
                </a:solidFill>
                <a:latin typeface="+mj-lt"/>
                <a:sym typeface="+mn-ea"/>
              </a:rPr>
              <a:t>1</a:t>
            </a:r>
            <a:r>
              <a:rPr lang="en-US" altLang="x-none" sz="1800" b="1" dirty="0">
                <a:solidFill>
                  <a:schemeClr val="tx1"/>
                </a:solidFill>
                <a:latin typeface="+mj-lt"/>
                <a:sym typeface="+mn-ea"/>
              </a:rPr>
              <a:t>2</a:t>
            </a:r>
            <a:r>
              <a:rPr lang="zh-CN" altLang="en-US" sz="1800" b="1" dirty="0">
                <a:sym typeface="+mn-ea"/>
              </a:rPr>
              <a:t>幢</a:t>
            </a:r>
            <a:r>
              <a:rPr lang="en-US" altLang="zh-CN" sz="1800" b="1" dirty="0">
                <a:solidFill>
                  <a:schemeClr val="tx1"/>
                </a:solidFill>
                <a:latin typeface="+mj-lt"/>
                <a:sym typeface="+mn-ea"/>
              </a:rPr>
              <a:t>A3</a:t>
            </a: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户型</a:t>
            </a:r>
            <a:endParaRPr lang="zh-CN" altLang="en-US" sz="1800" b="1" dirty="0">
              <a:solidFill>
                <a:schemeClr val="tx1"/>
              </a:solidFill>
              <a:latin typeface="+mj-lt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三房二厅一卫二阳台</a:t>
            </a:r>
            <a:endParaRPr lang="zh-CN" altLang="en-US" sz="1800" b="1" dirty="0">
              <a:solidFill>
                <a:schemeClr val="tx1"/>
              </a:solidFill>
              <a:latin typeface="+mj-lt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建筑面积：</a:t>
            </a:r>
            <a:r>
              <a:rPr lang="en-US" altLang="x-none" sz="1800" b="1" dirty="0">
                <a:solidFill>
                  <a:schemeClr val="tx1"/>
                </a:solidFill>
                <a:latin typeface="+mj-lt"/>
                <a:sym typeface="+mn-ea"/>
              </a:rPr>
              <a:t>90.31㎡</a:t>
            </a:r>
            <a:endParaRPr lang="en-US" altLang="x-none" sz="1800" b="1" dirty="0">
              <a:solidFill>
                <a:schemeClr val="tx1"/>
              </a:solidFill>
              <a:latin typeface="+mj-lt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精心三房设计</a:t>
            </a:r>
            <a:endParaRPr lang="zh-CN" altLang="en-US" sz="1800" b="1" dirty="0">
              <a:solidFill>
                <a:schemeClr val="tx1"/>
              </a:solidFill>
              <a:latin typeface="+mj-lt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超大面积客厅与餐厅畅达相连</a:t>
            </a:r>
            <a:endParaRPr lang="zh-CN" altLang="en-US" sz="1800" b="1" dirty="0">
              <a:solidFill>
                <a:schemeClr val="tx1"/>
              </a:solidFill>
              <a:latin typeface="+mj-lt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tx1"/>
                </a:solidFill>
                <a:latin typeface="+mj-lt"/>
                <a:sym typeface="+mn-ea"/>
              </a:rPr>
              <a:t>明朗飘窗，打造豪华舒适空间</a:t>
            </a:r>
            <a:endParaRPr lang="zh-CN" altLang="en-US" sz="1800" b="1" dirty="0">
              <a:solidFill>
                <a:schemeClr val="tx1"/>
              </a:solidFill>
              <a:latin typeface="+mj-lt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 descr="img027_meitu_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" y="151130"/>
            <a:ext cx="1089025" cy="6556375"/>
          </a:xfrm>
          <a:prstGeom prst="rect">
            <a:avLst/>
          </a:prstGeom>
        </p:spPr>
      </p:pic>
      <p:pic>
        <p:nvPicPr>
          <p:cNvPr id="4" name="图片 3" descr="img027_meitu_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5" y="151130"/>
            <a:ext cx="4644390" cy="655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  <p:bldP spid="3174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027_meitu_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" y="151130"/>
            <a:ext cx="1089025" cy="6556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25515" y="1013460"/>
            <a:ext cx="2540000" cy="4107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户型：</a:t>
            </a:r>
            <a:r>
              <a:rPr lang="en-US" altLang="zh-CN" b="1" dirty="0">
                <a:sym typeface="+mn-ea"/>
              </a:rPr>
              <a:t>1</a:t>
            </a:r>
            <a:r>
              <a:rPr lang="en-US" altLang="x-none" b="1" dirty="0">
                <a:sym typeface="+mn-ea"/>
              </a:rPr>
              <a:t>2</a:t>
            </a:r>
            <a:r>
              <a:rPr lang="zh-CN" altLang="en-US" b="1" dirty="0">
                <a:sym typeface="+mn-ea"/>
              </a:rPr>
              <a:t>幢</a:t>
            </a:r>
            <a:r>
              <a:rPr lang="en-US" altLang="zh-CN" b="1" dirty="0">
                <a:sym typeface="+mn-ea"/>
              </a:rPr>
              <a:t>A4</a:t>
            </a:r>
            <a:r>
              <a:rPr lang="zh-CN" altLang="en-US" b="1" dirty="0">
                <a:sym typeface="+mn-ea"/>
              </a:rPr>
              <a:t>户型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三房二厅二卫二阳台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建筑面积：</a:t>
            </a:r>
            <a:r>
              <a:rPr lang="en-US" altLang="x-none" b="1" dirty="0">
                <a:sym typeface="+mn-ea"/>
              </a:rPr>
              <a:t>105.60㎡</a:t>
            </a:r>
            <a:endParaRPr lang="en-US" altLang="x-none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精心三房设计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超大面积客厅与餐厅畅达相连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明朗飘窗，打造豪华舒适空间</a:t>
            </a:r>
            <a:endParaRPr lang="zh-CN" altLang="en-US"/>
          </a:p>
        </p:txBody>
      </p:sp>
      <p:sp>
        <p:nvSpPr>
          <p:cNvPr id="31746" name="AutoShape 2"/>
          <p:cNvSpPr/>
          <p:nvPr/>
        </p:nvSpPr>
        <p:spPr>
          <a:xfrm>
            <a:off x="6025515" y="216554"/>
            <a:ext cx="2209800" cy="51018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塞纳二期户型图</a:t>
            </a:r>
            <a:r>
              <a:rPr lang="en-US" altLang="zh-CN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：</a:t>
            </a:r>
            <a:endParaRPr lang="zh-CN" altLang="en-US" sz="2000" b="1" dirty="0">
              <a:solidFill>
                <a:srgbClr val="FFFF00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265" y="151130"/>
            <a:ext cx="4558030" cy="655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>
              <a:alpha val="87000"/>
            </a:srgb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Grp="1"/>
          </p:cNvSpPr>
          <p:nvPr>
            <p:ph type="body"/>
          </p:nvPr>
        </p:nvSpPr>
        <p:spPr>
          <a:xfrm>
            <a:off x="990600" y="2362200"/>
            <a:ext cx="6889750" cy="1074738"/>
          </a:xfrm>
        </p:spPr>
        <p:txBody>
          <a:bodyPr wrap="square" anchor="t"/>
          <a:lstStyle/>
          <a:p>
            <a:pPr algn="ctr" eaLnBrk="1" hangingPunct="1">
              <a:buNone/>
            </a:pPr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</a:rPr>
              <a:t>项目区位篇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027_meitu_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" y="151130"/>
            <a:ext cx="1089025" cy="65563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25515" y="1045210"/>
            <a:ext cx="2540000" cy="4107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户型：</a:t>
            </a:r>
            <a:r>
              <a:rPr lang="en-US" altLang="zh-CN" b="1" dirty="0">
                <a:sym typeface="+mn-ea"/>
              </a:rPr>
              <a:t>1</a:t>
            </a:r>
            <a:r>
              <a:rPr lang="en-US" altLang="x-none" b="1" dirty="0">
                <a:sym typeface="+mn-ea"/>
              </a:rPr>
              <a:t>2</a:t>
            </a:r>
            <a:r>
              <a:rPr lang="zh-CN" altLang="en-US" b="1" dirty="0">
                <a:sym typeface="+mn-ea"/>
              </a:rPr>
              <a:t>幢</a:t>
            </a:r>
            <a:r>
              <a:rPr lang="en-US" altLang="zh-CN" b="1" dirty="0">
                <a:sym typeface="+mn-ea"/>
              </a:rPr>
              <a:t>A5</a:t>
            </a:r>
            <a:r>
              <a:rPr lang="zh-CN" altLang="en-US" b="1" dirty="0">
                <a:sym typeface="+mn-ea"/>
              </a:rPr>
              <a:t>户型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三房二厅二卫二阳台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建筑面积：</a:t>
            </a:r>
            <a:r>
              <a:rPr lang="en-US" altLang="x-none" b="1" dirty="0">
                <a:sym typeface="+mn-ea"/>
              </a:rPr>
              <a:t>119.2㎡</a:t>
            </a:r>
            <a:endParaRPr lang="en-US" altLang="x-none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精心三房设计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超大面积客厅与餐厅畅达相连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ym typeface="+mn-ea"/>
              </a:rPr>
              <a:t>明朗飘窗，打造豪华舒适空间</a:t>
            </a:r>
            <a:endParaRPr lang="zh-CN" altLang="en-US"/>
          </a:p>
        </p:txBody>
      </p:sp>
      <p:sp>
        <p:nvSpPr>
          <p:cNvPr id="31746" name="AutoShape 2"/>
          <p:cNvSpPr/>
          <p:nvPr/>
        </p:nvSpPr>
        <p:spPr>
          <a:xfrm>
            <a:off x="6025515" y="216554"/>
            <a:ext cx="2209800" cy="51018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塞纳二期户型图</a:t>
            </a:r>
            <a:r>
              <a:rPr lang="en-US" altLang="zh-CN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FFFF00"/>
                </a:solidFill>
                <a:latin typeface="华文细黑" panose="02010600040101010101" pitchFamily="2" charset="-122"/>
                <a:sym typeface="+mn-ea"/>
              </a:rPr>
              <a:t>：</a:t>
            </a:r>
            <a:endParaRPr lang="zh-CN" altLang="en-US" sz="2000" b="1" dirty="0">
              <a:solidFill>
                <a:srgbClr val="FFFF00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25" y="151130"/>
            <a:ext cx="4577080" cy="655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/>
          <p:nvPr/>
        </p:nvSpPr>
        <p:spPr>
          <a:xfrm>
            <a:off x="304800" y="152400"/>
            <a:ext cx="8077200" cy="47999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i="1" u="sng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绝佳的地理位置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 i="1" u="sng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上乘的建筑品质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 i="1" u="sng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超高性价比的户型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 i="1" u="sng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绝对亲民的价格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 i="1" u="sng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金艺的优质品牌口碑</a:t>
            </a:r>
          </a:p>
          <a:p>
            <a:pPr algn="ctr">
              <a:spcBef>
                <a:spcPct val="50000"/>
              </a:spcBef>
            </a:pPr>
            <a:r>
              <a:rPr lang="en-US" altLang="x-none" sz="3600" b="1" i="1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………</a:t>
            </a:r>
          </a:p>
        </p:txBody>
      </p:sp>
      <p:sp>
        <p:nvSpPr>
          <p:cNvPr id="33794" name="Text Box 5"/>
          <p:cNvSpPr txBox="1"/>
          <p:nvPr/>
        </p:nvSpPr>
        <p:spPr>
          <a:xfrm>
            <a:off x="1143000" y="4952365"/>
            <a:ext cx="6858000" cy="1783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rgbClr val="CC0000"/>
                </a:solidFill>
                <a:latin typeface="楷体_GB2312" pitchFamily="1" charset="-122"/>
                <a:ea typeface="楷体_GB2312" pitchFamily="1" charset="-122"/>
              </a:rPr>
              <a:t>金艺</a:t>
            </a:r>
            <a:r>
              <a:rPr lang="en-US" altLang="x-none" sz="4400" b="1" dirty="0">
                <a:solidFill>
                  <a:srgbClr val="CC0000"/>
                </a:solidFill>
                <a:latin typeface="楷体_GB2312" pitchFamily="1" charset="-122"/>
                <a:ea typeface="楷体_GB2312" pitchFamily="1" charset="-122"/>
              </a:rPr>
              <a:t>.</a:t>
            </a:r>
            <a:r>
              <a:rPr lang="zh-CN" altLang="en-US" sz="4400" b="1" dirty="0">
                <a:solidFill>
                  <a:srgbClr val="CC0000"/>
                </a:solidFill>
                <a:latin typeface="楷体_GB2312" pitchFamily="1" charset="-122"/>
                <a:ea typeface="楷体_GB2312" pitchFamily="1" charset="-122"/>
              </a:rPr>
              <a:t>塞纳庄园二期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rgbClr val="CC0000"/>
                </a:solidFill>
                <a:latin typeface="楷体_GB2312" pitchFamily="1" charset="-122"/>
                <a:ea typeface="楷体_GB2312" pitchFamily="1" charset="-122"/>
              </a:rPr>
              <a:t>您投资的最佳选择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990600" y="762000"/>
            <a:ext cx="6858000" cy="2667000"/>
          </a:xfrm>
        </p:spPr>
        <p:txBody>
          <a:bodyPr wrap="square" anchor="ctr"/>
          <a:lstStyle/>
          <a:p>
            <a:pPr eaLnBrk="1" hangingPunct="1">
              <a:lnSpc>
                <a:spcPct val="130000"/>
              </a:lnSpc>
            </a:pPr>
            <a:r>
              <a:rPr lang="zh-CN" altLang="en-US" sz="5400" b="1">
                <a:solidFill>
                  <a:srgbClr val="CC0000"/>
                </a:solidFill>
              </a:rPr>
              <a:t>欢迎莅临项目现场</a:t>
            </a:r>
            <a:br>
              <a:rPr lang="zh-CN" altLang="en-US" sz="5400" b="1">
                <a:solidFill>
                  <a:srgbClr val="CC0000"/>
                </a:solidFill>
              </a:rPr>
            </a:br>
            <a:r>
              <a:rPr lang="zh-CN" altLang="en-US" sz="5400" b="1">
                <a:solidFill>
                  <a:srgbClr val="CC0000"/>
                </a:solidFill>
              </a:rPr>
              <a:t>品鉴指导</a:t>
            </a:r>
          </a:p>
        </p:txBody>
      </p:sp>
      <p:pic>
        <p:nvPicPr>
          <p:cNvPr id="3" name="图片 2" descr="2.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160" y="3429000"/>
            <a:ext cx="4500245" cy="2503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2540"/>
            <a:ext cx="9119870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88583"/>
            <a:ext cx="7239000" cy="196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" y="2132965"/>
            <a:ext cx="8534400" cy="468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_meitu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810"/>
            <a:ext cx="9119235" cy="6850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>
              <a:alpha val="87000"/>
            </a:srgb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body"/>
          </p:nvPr>
        </p:nvSpPr>
        <p:spPr>
          <a:xfrm>
            <a:off x="990600" y="2362200"/>
            <a:ext cx="6889750" cy="1074738"/>
          </a:xfrm>
        </p:spPr>
        <p:txBody>
          <a:bodyPr wrap="square" anchor="t"/>
          <a:lstStyle/>
          <a:p>
            <a:pPr algn="ctr" eaLnBrk="1" hangingPunct="1">
              <a:buNone/>
            </a:pPr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</a:rPr>
              <a:t>项目规划篇</a:t>
            </a:r>
            <a:endParaRPr lang="zh-CN" alt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6"/>
          <p:cNvGrpSpPr/>
          <p:nvPr/>
        </p:nvGrpSpPr>
        <p:grpSpPr>
          <a:xfrm>
            <a:off x="0" y="352929"/>
            <a:ext cx="9144000" cy="4235341"/>
            <a:chOff x="0" y="102"/>
            <a:chExt cx="5760" cy="2579"/>
          </a:xfrm>
        </p:grpSpPr>
        <p:pic>
          <p:nvPicPr>
            <p:cNvPr id="9218" name="Picture 14" descr="J:\塞纳照片\7_meitu_5.jpg7_meitu_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02"/>
              <a:ext cx="5760" cy="25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19" name="Rectangle 15"/>
            <p:cNvSpPr/>
            <p:nvPr/>
          </p:nvSpPr>
          <p:spPr>
            <a:xfrm>
              <a:off x="3312" y="240"/>
              <a:ext cx="624" cy="192"/>
            </a:xfrm>
            <a:prstGeom prst="rect">
              <a:avLst/>
            </a:prstGeom>
            <a:solidFill>
              <a:srgbClr val="800000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1" charset="-122"/>
                </a:rPr>
                <a:t>总平图</a:t>
              </a:r>
            </a:p>
          </p:txBody>
        </p:sp>
      </p:grpSp>
      <p:sp>
        <p:nvSpPr>
          <p:cNvPr id="10245" name="Text Box 17"/>
          <p:cNvSpPr txBox="1"/>
          <p:nvPr/>
        </p:nvSpPr>
        <p:spPr>
          <a:xfrm>
            <a:off x="0" y="4860925"/>
            <a:ext cx="9144000" cy="1863725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塞纳庄园项目由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栋高层组成，其中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栋为住宅，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栋为公寓。项目总占地约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48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亩，总建筑面积约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万平方米，分两期建设，二期由金艺地产开发，设置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层地下停车场，停车位配比约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1.05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。项目建筑密度仅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27%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，绿地率高达</a:t>
            </a:r>
            <a:r>
              <a:rPr lang="en-US" altLang="zh-CN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x-none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0%</a:t>
            </a: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以上。</a:t>
            </a:r>
          </a:p>
        </p:txBody>
      </p:sp>
      <p:sp>
        <p:nvSpPr>
          <p:cNvPr id="9221" name="Rectangle 18"/>
          <p:cNvSpPr/>
          <p:nvPr/>
        </p:nvSpPr>
        <p:spPr>
          <a:xfrm>
            <a:off x="2667000" y="2743200"/>
            <a:ext cx="304800" cy="381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"/>
            <a:ext cx="8077200" cy="575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0" y="5883275"/>
            <a:ext cx="9144000" cy="822325"/>
          </a:xfrm>
          <a:prstGeom prst="rect">
            <a:avLst/>
          </a:prstGeom>
          <a:solidFill>
            <a:srgbClr val="660033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奢华的楼间距可营造舒适的景观视觉效果，大大提高了住宅的私密性，而且使项目园林绿化面积最大化，极大的提升了项目品质。</a:t>
            </a:r>
          </a:p>
        </p:txBody>
      </p:sp>
      <p:sp>
        <p:nvSpPr>
          <p:cNvPr id="11268" name="Line 5"/>
          <p:cNvSpPr/>
          <p:nvPr/>
        </p:nvSpPr>
        <p:spPr>
          <a:xfrm flipV="1">
            <a:off x="2895600" y="2019300"/>
            <a:ext cx="2743200" cy="762000"/>
          </a:xfrm>
          <a:prstGeom prst="line">
            <a:avLst/>
          </a:prstGeom>
          <a:ln w="101600" cap="flat" cmpd="sng">
            <a:solidFill>
              <a:srgbClr val="800080"/>
            </a:solidFill>
            <a:prstDash val="sysDot"/>
            <a:round/>
            <a:headEnd type="stealth" w="med" len="med"/>
            <a:tailEnd type="stealth" w="med" len="med"/>
          </a:ln>
        </p:spPr>
      </p:sp>
      <p:sp>
        <p:nvSpPr>
          <p:cNvPr id="11269" name="Text Box 6"/>
          <p:cNvSpPr txBox="1"/>
          <p:nvPr/>
        </p:nvSpPr>
        <p:spPr>
          <a:xfrm rot="-970536">
            <a:off x="4267200" y="2400300"/>
            <a:ext cx="1143000" cy="304800"/>
          </a:xfrm>
          <a:prstGeom prst="rect">
            <a:avLst/>
          </a:prstGeom>
          <a:solidFill>
            <a:srgbClr val="80008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大于</a:t>
            </a:r>
            <a:r>
              <a:rPr lang="en-US" altLang="x-none" sz="1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</a:t>
            </a:r>
            <a:r>
              <a:rPr lang="zh-CN" altLang="en-US" sz="1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</a:p>
        </p:txBody>
      </p:sp>
      <p:sp>
        <p:nvSpPr>
          <p:cNvPr id="11270" name="Line 7"/>
          <p:cNvSpPr/>
          <p:nvPr/>
        </p:nvSpPr>
        <p:spPr>
          <a:xfrm>
            <a:off x="3810000" y="1600200"/>
            <a:ext cx="685800" cy="1943100"/>
          </a:xfrm>
          <a:prstGeom prst="line">
            <a:avLst/>
          </a:prstGeom>
          <a:ln w="101600" cap="flat" cmpd="sng">
            <a:solidFill>
              <a:srgbClr val="0000FF"/>
            </a:solidFill>
            <a:prstDash val="sysDot"/>
            <a:round/>
            <a:headEnd type="stealth" w="med" len="med"/>
            <a:tailEnd type="stealth" w="med" len="med"/>
          </a:ln>
        </p:spPr>
      </p:sp>
      <p:sp>
        <p:nvSpPr>
          <p:cNvPr id="10246" name="Text Box 8"/>
          <p:cNvSpPr txBox="1"/>
          <p:nvPr/>
        </p:nvSpPr>
        <p:spPr>
          <a:xfrm>
            <a:off x="3656013" y="3390900"/>
            <a:ext cx="458787" cy="9144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Text Box 10"/>
          <p:cNvSpPr txBox="1"/>
          <p:nvPr/>
        </p:nvSpPr>
        <p:spPr>
          <a:xfrm rot="-1161515">
            <a:off x="3808413" y="2624138"/>
            <a:ext cx="381000" cy="94297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大于</a:t>
            </a:r>
            <a:r>
              <a:rPr lang="en-US" altLang="x-none" sz="1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80</a:t>
            </a:r>
            <a:r>
              <a:rPr lang="zh-CN" altLang="en-US" sz="1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 animBg="1"/>
      <p:bldP spid="1127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Macintosh PowerPoint</Application>
  <PresentationFormat>如螢幕大小 (4:3)</PresentationFormat>
  <Paragraphs>60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楷体_GB2312</vt:lpstr>
      <vt:lpstr>黑体</vt:lpstr>
      <vt:lpstr>宋体</vt:lpstr>
      <vt:lpstr>华文细黑</vt:lpstr>
      <vt:lpstr>Arial</vt:lpstr>
      <vt:lpstr>Wingdings</vt:lpstr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欢迎莅临项目现场 品鉴指导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士鈞</cp:lastModifiedBy>
  <cp:revision>296</cp:revision>
  <dcterms:created xsi:type="dcterms:W3CDTF">2015-04-20T03:18:00Z</dcterms:created>
  <dcterms:modified xsi:type="dcterms:W3CDTF">2018-06-16T07:36:46Z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2052-10.1.0.7224</vt:lpwstr>
  </property>
</Properties>
</file>